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খোলার কথা: আমরা বিজ্ঞান পড়াই, কিন্তু প্রমাণ থাকে না যে হাতে-কলমে হয়েছে। এই সফটওয়্যার সেই প্রমাণটাই তৈরি করে — শিক্ষকের বাড়তি খাটুনি ছাড়াই।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এই চারটি কথা শিক্ষকদের নিজেদেরই অভিজ্ঞতা — তর্ক নয়, স্বীকৃতি। এখান থেকেই পরের স্লাইডে সমাধান।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এই স্লাইডে থামুন। “খালি ঘর খালিই থাকে” — এটাই শিক্ষকদের সবচেয়ে বড় দুশ্চিন্তার উত্তর।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এখানে শিক্ষকদের ভয় ভাঙানো দরকার: এটা রোজকার কাজ নয়, প্রান্তিকে একবার।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জোর দিন: সেশন শেষ করে ঘর ছাড়ার আগেই কাজ শেষ। সময় সার্ভারের ঘড়ির, তাই পরে বসে লেখা যায় না — সেটিই ব্যবস্থাটিকে বিশ্বাসযোগ্য রাখে।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শিক্ষার্থীর জন্য নতুন কোনো বোঝা নেই — এটা পরিষ্কার করে বলুন। বাড়তি খাতা, বাড়তি পরীক্ষা কিছুই নয়।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গুরুত্ব দিন: এটি পরীক্ষা নয়। ০ মানে “খারাপ” নয় — ০ মানে করেনি বা দেখা যায়নি, আর ঘর খালি রাখাও চলে।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এই স্লাইডটি প্রধান শিক্ষক ও শিক্ষক দুজনেরই প্রশ্নের উত্তর: “তাহলে রেজিস্টারে কী বসবে?”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অভিভাবকের অংশটি স্কুলের জন্য বিপণনের সবচেয়ে বড় হাতিয়ার — কিন্তু সেটি বলার আগে গোপনীয়তার কথাটি বলুন।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শিক্ষকদের সামনে এই স্লাইডে সাবধান থাকুন: জোর দিন যে এটি নজরদারি নয়, সাহায্য পৌঁছে দেওয়ার ব্যবস্থা।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এই স্লাইডটি আপত্তির উত্তর। শিক্ষকের প্রথম প্রশ্ন সবসময় “আরও কাজ?” — উত্তর: না।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একটি সংখ্যাই পুরো লক্ষ্যের মাপকাঠি: “পরিকল্পনার কতটা হয়েছে”। প্রতি মাসে এই একটিই দেখা হবে।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শেষ করার আগে এই স্লাইডে প্রশ্নের জন্য থামুন। সবচেয়ে সাধারণ প্রশ্ন দুটি: ইন্টারনেট, আর “আরও কাজ বাড়ল কি”।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শেষ কথা: এটি একটি সফটওয়্যারের গল্প নয়, একটি সিদ্ধান্তের গল্প — আমরা বিজ্ঞান সত্যিই হাতে-কলমে পড়াব।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600700"/>
            <a:ext cx="2176272" cy="0"/>
          </a:xfrm>
          <a:prstGeom prst="line">
            <a:avLst/>
          </a:prstGeom>
          <a:noFill/>
          <a:ln w="31750">
            <a:solidFill>
              <a:srgbClr val="F07A4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 flipV="1">
            <a:off x="2816352" y="5336438"/>
            <a:ext cx="652882" cy="264262"/>
          </a:xfrm>
          <a:prstGeom prst="line">
            <a:avLst/>
          </a:prstGeom>
          <a:noFill/>
          <a:ln w="31750">
            <a:solidFill>
              <a:srgbClr val="F07A45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3469234" y="5336438"/>
            <a:ext cx="761695" cy="544068"/>
          </a:xfrm>
          <a:prstGeom prst="line">
            <a:avLst/>
          </a:prstGeom>
          <a:noFill/>
          <a:ln w="31750">
            <a:solidFill>
              <a:srgbClr val="F07A45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 flipV="1">
            <a:off x="4230929" y="5491886"/>
            <a:ext cx="652882" cy="388620"/>
          </a:xfrm>
          <a:prstGeom prst="line">
            <a:avLst/>
          </a:prstGeom>
          <a:noFill/>
          <a:ln w="31750">
            <a:solidFill>
              <a:srgbClr val="F07A45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883810" y="5491886"/>
            <a:ext cx="761695" cy="108814"/>
          </a:xfrm>
          <a:prstGeom prst="line">
            <a:avLst/>
          </a:prstGeom>
          <a:noFill/>
          <a:ln w="31750">
            <a:solidFill>
              <a:srgbClr val="F07A45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645506" y="5600700"/>
            <a:ext cx="5875934" cy="0"/>
          </a:xfrm>
          <a:prstGeom prst="line">
            <a:avLst/>
          </a:prstGeom>
          <a:noFill/>
          <a:ln w="31750">
            <a:solidFill>
              <a:srgbClr val="F07A45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9144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5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সারোতিয়ার পণ্য</a:t>
            </a:r>
            <a:endParaRPr lang="en-US" sz="125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1325880"/>
            <a:ext cx="82296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0" b="1" spc="-100" kern="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SciPulse</a:t>
            </a:r>
            <a:endParaRPr lang="en-US" sz="7200" dirty="0"/>
          </a:p>
        </p:txBody>
      </p:sp>
      <p:sp>
        <p:nvSpPr>
          <p:cNvPr id="10" name="Text 8"/>
          <p:cNvSpPr txBox="1"/>
          <p:nvPr/>
        </p:nvSpPr>
        <p:spPr>
          <a:xfrm>
            <a:off x="658368" y="2514600"/>
            <a:ext cx="10058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বিজ্ঞান সত্যিই হাতে-কলমে হচ্ছে কি না — তার হিসাব</a:t>
            </a:r>
            <a:endParaRPr lang="en-US" sz="2600" dirty="0"/>
          </a:p>
        </p:txBody>
      </p:sp>
      <p:sp>
        <p:nvSpPr>
          <p:cNvPr id="11" name="Text 9"/>
          <p:cNvSpPr txBox="1"/>
          <p:nvPr/>
        </p:nvSpPr>
        <p:spPr>
          <a:xfrm>
            <a:off x="658368" y="3200400"/>
            <a:ext cx="10424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350" dirty="0">
                <a:solidFill>
                  <a:srgbClr val="8FA3C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তৃতীয় থেকে দশম শ্রেণি · NCTB-র দশটি বইয়ের ৯২৪টি ব্যবহারিক কাজ · প্রতিটি সেশনের ছবি, স্কোর ও প্রতিবেদন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640080" y="3977640"/>
            <a:ext cx="5669280" cy="868680"/>
          </a:xfrm>
          <a:prstGeom prst="roundRect">
            <a:avLst>
              <a:gd name="adj" fmla="val 10526"/>
            </a:avLst>
          </a:prstGeom>
          <a:solidFill>
            <a:srgbClr val="1A2540"/>
          </a:solidFill>
          <a:ln w="12700">
            <a:solidFill>
              <a:srgbClr val="F07A45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868680" y="4114800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লক্ষ্য: আগামী ৯ মাসে বিজ্ঞানে দেশের সেরা</a:t>
            </a:r>
            <a:endParaRPr lang="en-US" sz="1600" dirty="0"/>
          </a:p>
        </p:txBody>
      </p:sp>
      <p:sp>
        <p:nvSpPr>
          <p:cNvPr id="14" name="Text 12"/>
          <p:cNvSpPr txBox="1"/>
          <p:nvPr/>
        </p:nvSpPr>
        <p:spPr>
          <a:xfrm>
            <a:off x="868680" y="4425696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মুখস্থ নয় — হাতে করা কাজ দিয়ে, আর তার প্রমাণ দিয়ে</a:t>
            </a:r>
            <a:endParaRPr lang="en-US" sz="1150" dirty="0"/>
          </a:p>
        </p:txBody>
      </p:sp>
      <p:sp>
        <p:nvSpPr>
          <p:cNvPr id="15" name="Text 13"/>
          <p:cNvSpPr txBox="1"/>
          <p:nvPr/>
        </p:nvSpPr>
        <p:spPr>
          <a:xfrm>
            <a:off x="6766560" y="411480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8FA3C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শিক্ষকদের সাথে আলোচনা</a:t>
            </a:r>
            <a:endParaRPr lang="en-US" sz="1200" dirty="0"/>
          </a:p>
        </p:txBody>
      </p:sp>
      <p:sp>
        <p:nvSpPr>
          <p:cNvPr id="16" name="Text 14"/>
          <p:cNvSpPr txBox="1"/>
          <p:nvPr/>
        </p:nvSpPr>
        <p:spPr>
          <a:xfrm>
            <a:off x="6766560" y="4407408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F07A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scipulse.sarotia.com</a:t>
            </a:r>
            <a:endParaRPr lang="en-US" sz="1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কেন দরকার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ল্যাব আছে, যন্ত্র আছে — হিসাবটা নেই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607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প্রশ্নটা “বিজ্ঞান পড়ানো হয় কি না” নয়। প্রশ্নটা — এই সপ্তাহে কোন ক্লাসে কোন পরীক্ষণটি সত্যিই হাতে হলো, কে করল, আর তার প্রমাণ কোথায়।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2240280"/>
            <a:ext cx="5257800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32688" y="2532888"/>
            <a:ext cx="274320" cy="274320"/>
          </a:xfrm>
          <a:prstGeom prst="ellipse">
            <a:avLst/>
          </a:prstGeom>
          <a:solidFill>
            <a:srgbClr val="FDE8DF"/>
          </a:solidFill>
          <a:ln/>
        </p:spPr>
      </p:sp>
      <p:sp>
        <p:nvSpPr>
          <p:cNvPr id="7" name="Shape 5"/>
          <p:cNvSpPr/>
          <p:nvPr/>
        </p:nvSpPr>
        <p:spPr>
          <a:xfrm>
            <a:off x="1014984" y="2615184"/>
            <a:ext cx="109728" cy="10972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1371600" y="2496312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পরিকল্পনা থাকে, হিসাব থাকে না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1371600" y="2862072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1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বছরের শুরুতে তালিকা হয়। প্রান্তিক শেষে কেউ বলতে পারে না কতটা হলো।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263640" y="2240280"/>
            <a:ext cx="5257800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556248" y="2532888"/>
            <a:ext cx="274320" cy="274320"/>
          </a:xfrm>
          <a:prstGeom prst="ellipse">
            <a:avLst/>
          </a:prstGeom>
          <a:solidFill>
            <a:srgbClr val="FDE8DF"/>
          </a:solidFill>
          <a:ln/>
        </p:spPr>
      </p:sp>
      <p:sp>
        <p:nvSpPr>
          <p:cNvPr id="12" name="Shape 10"/>
          <p:cNvSpPr/>
          <p:nvPr/>
        </p:nvSpPr>
        <p:spPr>
          <a:xfrm>
            <a:off x="6638544" y="2615184"/>
            <a:ext cx="109728" cy="10972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6995160" y="2496312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হলো কি না — কেউ জানে না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6995160" y="2862072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1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ক্লাসে কাজটি হয়েছে, নাকি বোর্ডে লিখে দেওয়া হয়েছে — খাতায় দুটোই এক রকম দেখায়।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40080" y="4023360"/>
            <a:ext cx="5257800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32688" y="4315968"/>
            <a:ext cx="274320" cy="274320"/>
          </a:xfrm>
          <a:prstGeom prst="ellipse">
            <a:avLst/>
          </a:prstGeom>
          <a:solidFill>
            <a:srgbClr val="FDE8DF"/>
          </a:solidFill>
          <a:ln/>
        </p:spPr>
      </p:sp>
      <p:sp>
        <p:nvSpPr>
          <p:cNvPr id="17" name="Shape 15"/>
          <p:cNvSpPr/>
          <p:nvPr/>
        </p:nvSpPr>
        <p:spPr>
          <a:xfrm>
            <a:off x="1014984" y="4398264"/>
            <a:ext cx="109728" cy="10972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18" name="Text 16"/>
          <p:cNvSpPr txBox="1"/>
          <p:nvPr/>
        </p:nvSpPr>
        <p:spPr>
          <a:xfrm>
            <a:off x="1371600" y="4279392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মূল্যায়ন স্মৃতির উপর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1371600" y="4645152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1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প্রান্তিকের শেষে শিক্ষক মনে করে নম্বর বসান। যে শিশু চুপচাপ ভালো করে, সে হারিয়ে যায়।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263640" y="4023360"/>
            <a:ext cx="5257800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556248" y="4315968"/>
            <a:ext cx="274320" cy="274320"/>
          </a:xfrm>
          <a:prstGeom prst="ellipse">
            <a:avLst/>
          </a:prstGeom>
          <a:solidFill>
            <a:srgbClr val="FDE8DF"/>
          </a:solidFill>
          <a:ln/>
        </p:spPr>
      </p:sp>
      <p:sp>
        <p:nvSpPr>
          <p:cNvPr id="22" name="Shape 20"/>
          <p:cNvSpPr/>
          <p:nvPr/>
        </p:nvSpPr>
        <p:spPr>
          <a:xfrm>
            <a:off x="6638544" y="4398264"/>
            <a:ext cx="109728" cy="10972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23" name="Text 21"/>
          <p:cNvSpPr txBox="1"/>
          <p:nvPr/>
        </p:nvSpPr>
        <p:spPr>
          <a:xfrm>
            <a:off x="6995160" y="4279392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অভিভাবক অন্ধকারে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6995160" y="4645152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1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“বিজ্ঞান কেমন করছে?” — উত্তর হয় “ভালো”। এর বেশি কিছু বলার মতো কিছু থাকে না।</a:t>
            </a:r>
            <a:endParaRPr lang="en-US" sz="11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1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এক কথায়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যা ক্লাসে ঘটে, তা-ই লেখা থাকে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 ক্লাসে কাজ শুরু করেন, তিনটি ছবি তোলেন, আর প্রতিটি শিশুর জন্য চারটি ঘরে ছুঁয়ে দেন। বাকি সব — হিসাব, প্রতিবেদন, প্রান্তিকের নম্বর — সফটওয়্যার নিজে বানায়।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2377440"/>
            <a:ext cx="2606040" cy="2286000"/>
          </a:xfrm>
          <a:prstGeom prst="roundRect">
            <a:avLst>
              <a:gd name="adj" fmla="val 3600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914400" y="2606040"/>
            <a:ext cx="2103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৯২৪</a:t>
            </a:r>
            <a:endParaRPr lang="en-US" sz="4000" dirty="0"/>
          </a:p>
        </p:txBody>
      </p:sp>
      <p:sp>
        <p:nvSpPr>
          <p:cNvPr id="7" name="Text 5"/>
          <p:cNvSpPr txBox="1"/>
          <p:nvPr/>
        </p:nvSpPr>
        <p:spPr>
          <a:xfrm>
            <a:off x="914400" y="3364992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ব্যবহারিক কাজ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914400" y="3694176"/>
            <a:ext cx="2148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NCTB-র দশটি বই থেকে হুবহু তোলা — ১২৭টি অধ্যায়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3474720" y="2377440"/>
            <a:ext cx="2606040" cy="2286000"/>
          </a:xfrm>
          <a:prstGeom prst="roundRect">
            <a:avLst>
              <a:gd name="adj" fmla="val 3600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3749040" y="2606040"/>
            <a:ext cx="2103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৩</a:t>
            </a:r>
            <a:endParaRPr lang="en-US" sz="4000" dirty="0"/>
          </a:p>
        </p:txBody>
      </p:sp>
      <p:sp>
        <p:nvSpPr>
          <p:cNvPr id="11" name="Text 9"/>
          <p:cNvSpPr txBox="1"/>
          <p:nvPr/>
        </p:nvSpPr>
        <p:spPr>
          <a:xfrm>
            <a:off x="3749040" y="3364992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ছবি প্রতি সেশনে</a:t>
            </a:r>
            <a:endParaRPr lang="en-US" sz="1400" dirty="0"/>
          </a:p>
        </p:txBody>
      </p:sp>
      <p:sp>
        <p:nvSpPr>
          <p:cNvPr id="12" name="Text 10"/>
          <p:cNvSpPr txBox="1"/>
          <p:nvPr/>
        </p:nvSpPr>
        <p:spPr>
          <a:xfrm>
            <a:off x="3749040" y="3694176"/>
            <a:ext cx="2148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শুরু, কাজ চলাকালে, ফলাফল — সময় সার্ভারের ঘড়ির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6309360" y="2377440"/>
            <a:ext cx="2606040" cy="2286000"/>
          </a:xfrm>
          <a:prstGeom prst="roundRect">
            <a:avLst>
              <a:gd name="adj" fmla="val 3600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6583680" y="2606040"/>
            <a:ext cx="2103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০–৩</a:t>
            </a:r>
            <a:endParaRPr lang="en-US" sz="4000" dirty="0"/>
          </a:p>
        </p:txBody>
      </p:sp>
      <p:sp>
        <p:nvSpPr>
          <p:cNvPr id="15" name="Text 13"/>
          <p:cNvSpPr txBox="1"/>
          <p:nvPr/>
        </p:nvSpPr>
        <p:spPr>
          <a:xfrm>
            <a:off x="6583680" y="3364992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স্কোরের ঘর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6583680" y="3694176"/>
            <a:ext cx="2148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চারটি দিক, প্রতিটিতে এক ছোঁয়া — খাতা নয়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9144000" y="2377440"/>
            <a:ext cx="2606040" cy="2286000"/>
          </a:xfrm>
          <a:prstGeom prst="roundRect">
            <a:avLst>
              <a:gd name="adj" fmla="val 3600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9418320" y="2606040"/>
            <a:ext cx="2103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১</a:t>
            </a:r>
            <a:endParaRPr lang="en-US" sz="4000" dirty="0"/>
          </a:p>
        </p:txBody>
      </p:sp>
      <p:sp>
        <p:nvSpPr>
          <p:cNvPr id="19" name="Text 17"/>
          <p:cNvSpPr txBox="1"/>
          <p:nvPr/>
        </p:nvSpPr>
        <p:spPr>
          <a:xfrm>
            <a:off x="9418320" y="3364992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পাতা</a:t>
            </a:r>
            <a:endParaRPr lang="en-US" sz="1400" dirty="0"/>
          </a:p>
        </p:txBody>
      </p:sp>
      <p:sp>
        <p:nvSpPr>
          <p:cNvPr id="20" name="Text 18"/>
          <p:cNvSpPr txBox="1"/>
          <p:nvPr/>
        </p:nvSpPr>
        <p:spPr>
          <a:xfrm>
            <a:off x="9418320" y="3694176"/>
            <a:ext cx="2148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প্রধান শিক্ষক এক পাতাতেই পুরো স্কুল দেখেন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640080" y="4983480"/>
            <a:ext cx="10881360" cy="914400"/>
          </a:xfrm>
          <a:prstGeom prst="roundRect">
            <a:avLst>
              <a:gd name="adj" fmla="val 8000"/>
            </a:avLst>
          </a:prstGeom>
          <a:solidFill>
            <a:srgbClr val="1A2540"/>
          </a:solidFill>
          <a:ln/>
        </p:spPr>
      </p:sp>
      <p:sp>
        <p:nvSpPr>
          <p:cNvPr id="22" name="Text 20"/>
          <p:cNvSpPr txBox="1"/>
          <p:nvPr/>
        </p:nvSpPr>
        <p:spPr>
          <a:xfrm>
            <a:off x="914400" y="5138928"/>
            <a:ext cx="10241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4FC3A1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সবচেয়ে জরুরি নিয়মটি — খালি ঘর খালিই থাকে, শূন্য নয়।</a:t>
            </a:r>
            <a:endParaRPr lang="en-US" sz="1500" dirty="0"/>
          </a:p>
        </p:txBody>
      </p:sp>
      <p:sp>
        <p:nvSpPr>
          <p:cNvPr id="23" name="Text 21"/>
          <p:cNvSpPr txBox="1"/>
          <p:nvPr/>
        </p:nvSpPr>
        <p:spPr>
          <a:xfrm>
            <a:off x="914400" y="5449824"/>
            <a:ext cx="10241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 যা দেখেননি, তার জন্য শিশু শাস্তি পায় না। না-দেখা আর শূন্য পাওয়া এক জিনিস নয়।</a:t>
            </a:r>
            <a:endParaRPr lang="en-US" sz="11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শিক্ষকের কাজ · ধাপ ১–৪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 শুরুর আগে যা করবেন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600200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640080" y="16002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১</a:t>
            </a:r>
            <a:endParaRPr lang="en-US" sz="1400" dirty="0"/>
          </a:p>
        </p:txBody>
      </p:sp>
      <p:sp>
        <p:nvSpPr>
          <p:cNvPr id="6" name="Text 4"/>
          <p:cNvSpPr txBox="1"/>
          <p:nvPr/>
        </p:nvSpPr>
        <p:spPr>
          <a:xfrm>
            <a:off x="1207008" y="1572768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শ্রেণি ও শাখা মিলিয়ে নিন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1207008" y="1847088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আপনার কোন কোন শাখা, কোন বই — একবার দেখে নেওয়া। শিক্ষার্থীর তালিকা অফিসের এক্সেল ফাইল থেকেই বসে যায়।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640080" y="2532888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640080" y="253288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২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1207008" y="2505456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প্রান্তিকের পরিকল্পনা লিখুন</a:t>
            </a:r>
            <a:endParaRPr lang="en-US" sz="1500" dirty="0"/>
          </a:p>
        </p:txBody>
      </p:sp>
      <p:sp>
        <p:nvSpPr>
          <p:cNvPr id="11" name="Text 9"/>
          <p:cNvSpPr txBox="1"/>
          <p:nvPr/>
        </p:nvSpPr>
        <p:spPr>
          <a:xfrm>
            <a:off x="1207008" y="2779776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কোন সপ্তাহে কোন ব্যবহারিক কাজ — বইয়ের তালিকা থেকে বেছে নিন, নিজে লিখতে হয় না।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40080" y="3465576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640080" y="34655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৩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1207008" y="3438144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জমা দিন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1207008" y="3712464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সমন্বয়ক বা প্রধান শিক্ষক অনুমোদন করেন, নয়তো কারণসহ ফেরত পাঠান।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40080" y="4398264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640080" y="439826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৪</a:t>
            </a:r>
            <a:endParaRPr lang="en-US" sz="1400" dirty="0"/>
          </a:p>
        </p:txBody>
      </p:sp>
      <p:sp>
        <p:nvSpPr>
          <p:cNvPr id="18" name="Text 16"/>
          <p:cNvSpPr txBox="1"/>
          <p:nvPr/>
        </p:nvSpPr>
        <p:spPr>
          <a:xfrm>
            <a:off x="1207008" y="4370832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অনুমোদনের পর আর বদলায় না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1207008" y="4645152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 শেষে এই পরিকল্পনার সাথেই মিলিয়ে দেখা হবে — তাই এটি সৎ হিসাবের ভিত্তি।</a:t>
            </a:r>
            <a:endParaRPr lang="en-US" sz="1200" dirty="0"/>
          </a:p>
        </p:txBody>
      </p:sp>
      <p:pic>
        <p:nvPicPr>
          <p:cNvPr id="20" name="Image 0" descr="/private/tmp/claude-501/-Users-omar-Documents-SciPulse-Dev/044115f8-4a4b-48c6-86b1-54c07b311ef4/scratchpad/shots/c-plan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6480" y="1572768"/>
            <a:ext cx="5394960" cy="2194560"/>
          </a:xfrm>
          <a:prstGeom prst="rect">
            <a:avLst/>
          </a:prstGeom>
          <a:effectLst>
            <a:outerShdw sx="100000" sy="100000" kx="0" ky="0" algn="bl" rotWithShape="0" blurRad="228600" dist="38100" dir="5400000">
              <a:srgbClr val="000000">
                <a:alpha val="35000"/>
              </a:srgbClr>
            </a:outerShdw>
          </a:effectLst>
        </p:spPr>
      </p:pic>
      <p:sp>
        <p:nvSpPr>
          <p:cNvPr id="21" name="Text 18"/>
          <p:cNvSpPr txBox="1"/>
          <p:nvPr/>
        </p:nvSpPr>
        <p:spPr>
          <a:xfrm>
            <a:off x="6126480" y="3840480"/>
            <a:ext cx="53949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পরিকল্পনার পাতা — কোন শাখা কতটুকু পরিকল্পনা করেছে, আর অনুমোদন হয়েছে কি না।</a:t>
            </a:r>
            <a:endParaRPr lang="en-US" sz="1050" dirty="0"/>
          </a:p>
        </p:txBody>
      </p:sp>
      <p:sp>
        <p:nvSpPr>
          <p:cNvPr id="22" name="Shape 19"/>
          <p:cNvSpPr/>
          <p:nvPr/>
        </p:nvSpPr>
        <p:spPr>
          <a:xfrm>
            <a:off x="6126480" y="4251960"/>
            <a:ext cx="5394960" cy="1417320"/>
          </a:xfrm>
          <a:prstGeom prst="roundRect">
            <a:avLst>
              <a:gd name="adj" fmla="val 5161"/>
            </a:avLst>
          </a:prstGeom>
          <a:solidFill>
            <a:srgbClr val="FDF1EA"/>
          </a:solidFill>
          <a:ln w="12700">
            <a:solidFill>
              <a:srgbClr val="F6C9AE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6400800" y="4434840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8A4520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সময় কত লাগে?</a:t>
            </a:r>
            <a:endParaRPr lang="en-US" sz="1350" dirty="0"/>
          </a:p>
        </p:txBody>
      </p:sp>
      <p:sp>
        <p:nvSpPr>
          <p:cNvPr id="24" name="Text 21"/>
          <p:cNvSpPr txBox="1"/>
          <p:nvPr/>
        </p:nvSpPr>
        <p:spPr>
          <a:xfrm>
            <a:off x="6400800" y="4754880"/>
            <a:ext cx="4846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150" dirty="0">
                <a:solidFill>
                  <a:srgbClr val="8A4520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 একবার — শাখাপ্রতি ১৫ মিনিটের মতো। এরপর পুরো প্রান্তিকে আর এই পাতায় আসতে হয় না।</a:t>
            </a:r>
            <a:endParaRPr lang="en-US" sz="11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1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শিক্ষকের কাজ · ধাপ ৫–৮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ক্লাসের দিনে — চার মিনিটের কাজ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600200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640080" y="16002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৫</a:t>
            </a:r>
            <a:endParaRPr lang="en-US" sz="1400" dirty="0"/>
          </a:p>
        </p:txBody>
      </p:sp>
      <p:sp>
        <p:nvSpPr>
          <p:cNvPr id="6" name="Text 4"/>
          <p:cNvSpPr txBox="1"/>
          <p:nvPr/>
        </p:nvSpPr>
        <p:spPr>
          <a:xfrm>
            <a:off x="1207008" y="1572768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সেশন শুরু করুন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1207008" y="1847088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ক্লাসে ঢুকে নিজের শাখায় এক চাপ। ওই সপ্তাহে পরিকল্পনায় যা আছে, সেটিই সামনে আসে।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640080" y="2532888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640080" y="253288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৬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1207008" y="2505456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তিনটি ছবি তুলুন</a:t>
            </a:r>
            <a:endParaRPr lang="en-US" sz="1500" dirty="0"/>
          </a:p>
        </p:txBody>
      </p:sp>
      <p:sp>
        <p:nvSpPr>
          <p:cNvPr id="11" name="Text 9"/>
          <p:cNvSpPr txBox="1"/>
          <p:nvPr/>
        </p:nvSpPr>
        <p:spPr>
          <a:xfrm>
            <a:off x="1207008" y="2779776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শুরুতে, কাজ চলাকালে, আর ফলাফল। ফোনেই — ছবি ছোট করে পাঠানো হয়, তাই ধীর নেটেও ওঠে।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40080" y="3465576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640080" y="34655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৭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1207008" y="3438144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উপস্থিতি ও দল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1207008" y="3712464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কে ছিল, কে কোন দলে — প্রতি সেশনে নতুন দল, যাতে একই শিশুরা বারবার এক দলে না পড়ে।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40080" y="4398264"/>
            <a:ext cx="384048" cy="384048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640080" y="439826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৮</a:t>
            </a:r>
            <a:endParaRPr lang="en-US" sz="1400" dirty="0"/>
          </a:p>
        </p:txBody>
      </p:sp>
      <p:sp>
        <p:nvSpPr>
          <p:cNvPr id="18" name="Text 16"/>
          <p:cNvSpPr txBox="1"/>
          <p:nvPr/>
        </p:nvSpPr>
        <p:spPr>
          <a:xfrm>
            <a:off x="1207008" y="4370832"/>
            <a:ext cx="4553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স্কোর — চারটি ঘরে ছোঁয়া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1207008" y="4645152"/>
            <a:ext cx="455371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প্রতি শিশুর জন্য ০ থেকে ৩। যাকে দেখেননি তার ঘর খালি রেখে দিন — সেটাই নিয়ম।</a:t>
            </a:r>
            <a:endParaRPr lang="en-US" sz="1200" dirty="0"/>
          </a:p>
        </p:txBody>
      </p:sp>
      <p:pic>
        <p:nvPicPr>
          <p:cNvPr id="20" name="Image 0" descr="/private/tmp/claude-501/-Users-omar-Documents-SciPulse-Dev/044115f8-4a4b-48c6-86b1-54c07b311ef4/scratchpad/shots/c-session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6480" y="1572768"/>
            <a:ext cx="5394960" cy="3374136"/>
          </a:xfrm>
          <a:prstGeom prst="rect">
            <a:avLst/>
          </a:prstGeom>
          <a:effectLst>
            <a:outerShdw sx="100000" sy="100000" kx="0" ky="0" algn="bl" rotWithShape="0" blurRad="228600" dist="38100" dir="5400000">
              <a:srgbClr val="000000">
                <a:alpha val="35000"/>
              </a:srgbClr>
            </a:outerShdw>
          </a:effectLst>
        </p:spPr>
      </p:pic>
      <p:sp>
        <p:nvSpPr>
          <p:cNvPr id="21" name="Text 18"/>
          <p:cNvSpPr txBox="1"/>
          <p:nvPr/>
        </p:nvSpPr>
        <p:spPr>
          <a:xfrm>
            <a:off x="6126480" y="5029200"/>
            <a:ext cx="53949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8FA3C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সেশনের পাতা — কোন ক্লাসে কী হলো, কবে, কটি ছবিসহ।</a:t>
            </a:r>
            <a:endParaRPr lang="en-US" sz="1050" dirty="0"/>
          </a:p>
        </p:txBody>
      </p:sp>
      <p:sp>
        <p:nvSpPr>
          <p:cNvPr id="22" name="Text 19"/>
          <p:cNvSpPr txBox="1"/>
          <p:nvPr/>
        </p:nvSpPr>
        <p:spPr>
          <a:xfrm>
            <a:off x="640080" y="5440680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800"/>
              </a:lnSpc>
              <a:buNone/>
            </a:pPr>
            <a:r>
              <a:rPr lang="en-US" sz="1250" i="1" dirty="0">
                <a:solidFill>
                  <a:srgbClr val="4FC3A1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ঘরে ফেরার আগেই সব লেখা হয়ে যায় — বাড়িতে খাতা নিয়ে বসতে হয় না।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4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শিক্ষার্থীর কাজ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শিশুটি কী করবে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শিক্ষার্থীর জন্য কোনো বাড়তি কাজ নেই। যা করার কথা — হাতে করা — সেটিই এখন গোনা হয়।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2286000"/>
            <a:ext cx="34290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14400" y="2560320"/>
            <a:ext cx="310896" cy="310896"/>
          </a:xfrm>
          <a:prstGeom prst="ellipse">
            <a:avLst/>
          </a:prstGeom>
          <a:solidFill>
            <a:srgbClr val="E4EEFB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914400" y="256032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B5DA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১</a:t>
            </a:r>
            <a:endParaRPr lang="en-US" sz="1200" dirty="0"/>
          </a:p>
        </p:txBody>
      </p:sp>
      <p:sp>
        <p:nvSpPr>
          <p:cNvPr id="8" name="Text 6"/>
          <p:cNvSpPr txBox="1"/>
          <p:nvPr/>
        </p:nvSpPr>
        <p:spPr>
          <a:xfrm>
            <a:off x="1353312" y="256032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হাতে করা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914400" y="2999232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বইয়ের ব্যবহারিক কাজটি নিজে করা — দেখা নয়, করা। দলে বা একা, কাজের ধরন অনুযায়ী।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4343400" y="2286000"/>
            <a:ext cx="34290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617720" y="2560320"/>
            <a:ext cx="310896" cy="310896"/>
          </a:xfrm>
          <a:prstGeom prst="ellipse">
            <a:avLst/>
          </a:prstGeom>
          <a:solidFill>
            <a:srgbClr val="E4EEFB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4617720" y="256032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B5DA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২</a:t>
            </a:r>
            <a:endParaRPr lang="en-US" sz="1200" dirty="0"/>
          </a:p>
        </p:txBody>
      </p:sp>
      <p:sp>
        <p:nvSpPr>
          <p:cNvPr id="13" name="Text 11"/>
          <p:cNvSpPr txBox="1"/>
          <p:nvPr/>
        </p:nvSpPr>
        <p:spPr>
          <a:xfrm>
            <a:off x="5056632" y="256032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দলে কাজ করা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4617720" y="2999232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প্রতি সেশনে নতুন দল। কাজ ভাগ করে নেওয়া, আর অন্যের কাজকে সম্মান করা।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8046720" y="2286000"/>
            <a:ext cx="34290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321040" y="2560320"/>
            <a:ext cx="310896" cy="310896"/>
          </a:xfrm>
          <a:prstGeom prst="ellipse">
            <a:avLst/>
          </a:prstGeom>
          <a:solidFill>
            <a:srgbClr val="E4EEFB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8321040" y="256032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B5DA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৩</a:t>
            </a:r>
            <a:endParaRPr lang="en-US" sz="1200" dirty="0"/>
          </a:p>
        </p:txBody>
      </p:sp>
      <p:sp>
        <p:nvSpPr>
          <p:cNvPr id="18" name="Text 16"/>
          <p:cNvSpPr txBox="1"/>
          <p:nvPr/>
        </p:nvSpPr>
        <p:spPr>
          <a:xfrm>
            <a:off x="8759952" y="256032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খাতায় লেখা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8321040" y="2999232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কী করলাম, কী দেখলাম, কী বুঝলাম — মাসে একবার শিক্ষক খাতা দেখে নেন।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640080" y="4251960"/>
            <a:ext cx="34290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14400" y="4526280"/>
            <a:ext cx="310896" cy="310896"/>
          </a:xfrm>
          <a:prstGeom prst="ellipse">
            <a:avLst/>
          </a:prstGeom>
          <a:solidFill>
            <a:srgbClr val="E4EEFB"/>
          </a:solidFill>
          <a:ln/>
        </p:spPr>
      </p:sp>
      <p:sp>
        <p:nvSpPr>
          <p:cNvPr id="22" name="Text 20"/>
          <p:cNvSpPr txBox="1"/>
          <p:nvPr/>
        </p:nvSpPr>
        <p:spPr>
          <a:xfrm>
            <a:off x="914400" y="452628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B5DA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৪</a:t>
            </a:r>
            <a:endParaRPr lang="en-US" sz="1200" dirty="0"/>
          </a:p>
        </p:txBody>
      </p:sp>
      <p:sp>
        <p:nvSpPr>
          <p:cNvPr id="23" name="Text 21"/>
          <p:cNvSpPr txBox="1"/>
          <p:nvPr/>
        </p:nvSpPr>
        <p:spPr>
          <a:xfrm>
            <a:off x="1353312" y="452628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প্রজেক্ট</a:t>
            </a:r>
            <a:endParaRPr lang="en-US" sz="1400" dirty="0"/>
          </a:p>
        </p:txBody>
      </p:sp>
      <p:sp>
        <p:nvSpPr>
          <p:cNvPr id="24" name="Text 22"/>
          <p:cNvSpPr txBox="1"/>
          <p:nvPr/>
        </p:nvSpPr>
        <p:spPr>
          <a:xfrm>
            <a:off x="914400" y="4965192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 একটি ছোট প্রজেক্ট, পাঁচটি ধাপে — এক দিনে নয়, ধাপে ধাপে।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4343400" y="4251960"/>
            <a:ext cx="34290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617720" y="4526280"/>
            <a:ext cx="310896" cy="310896"/>
          </a:xfrm>
          <a:prstGeom prst="ellipse">
            <a:avLst/>
          </a:prstGeom>
          <a:solidFill>
            <a:srgbClr val="E4EEFB"/>
          </a:solidFill>
          <a:ln/>
        </p:spPr>
      </p:sp>
      <p:sp>
        <p:nvSpPr>
          <p:cNvPr id="27" name="Text 25"/>
          <p:cNvSpPr txBox="1"/>
          <p:nvPr/>
        </p:nvSpPr>
        <p:spPr>
          <a:xfrm>
            <a:off x="4617720" y="452628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B5DA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৫</a:t>
            </a:r>
            <a:endParaRPr lang="en-US" sz="1200" dirty="0"/>
          </a:p>
        </p:txBody>
      </p:sp>
      <p:sp>
        <p:nvSpPr>
          <p:cNvPr id="28" name="Text 26"/>
          <p:cNvSpPr txBox="1"/>
          <p:nvPr/>
        </p:nvSpPr>
        <p:spPr>
          <a:xfrm>
            <a:off x="5056632" y="452628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সহপাঠীর মূল্যায়ন</a:t>
            </a:r>
            <a:endParaRPr lang="en-US" sz="1400" dirty="0"/>
          </a:p>
        </p:txBody>
      </p:sp>
      <p:sp>
        <p:nvSpPr>
          <p:cNvPr id="29" name="Text 27"/>
          <p:cNvSpPr txBox="1"/>
          <p:nvPr/>
        </p:nvSpPr>
        <p:spPr>
          <a:xfrm>
            <a:off x="4617720" y="4965192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দলের কে কেমন কাজ করল — নামহীন, আর “সবাইকে ৩” দিলে তার কোনো প্রভাব পড়ে না।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8046720" y="4251960"/>
            <a:ext cx="34290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8321040" y="4526280"/>
            <a:ext cx="310896" cy="310896"/>
          </a:xfrm>
          <a:prstGeom prst="ellipse">
            <a:avLst/>
          </a:prstGeom>
          <a:solidFill>
            <a:srgbClr val="E4EEFB"/>
          </a:solidFill>
          <a:ln/>
        </p:spPr>
      </p:sp>
      <p:sp>
        <p:nvSpPr>
          <p:cNvPr id="32" name="Text 30"/>
          <p:cNvSpPr txBox="1"/>
          <p:nvPr/>
        </p:nvSpPr>
        <p:spPr>
          <a:xfrm>
            <a:off x="8321040" y="452628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B5DA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৬</a:t>
            </a:r>
            <a:endParaRPr lang="en-US" sz="1200" dirty="0"/>
          </a:p>
        </p:txBody>
      </p:sp>
      <p:sp>
        <p:nvSpPr>
          <p:cNvPr id="33" name="Text 31"/>
          <p:cNvSpPr txBox="1"/>
          <p:nvPr/>
        </p:nvSpPr>
        <p:spPr>
          <a:xfrm>
            <a:off x="8759952" y="452628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নিজের অগ্রগতি দেখা</a:t>
            </a:r>
            <a:endParaRPr lang="en-US" sz="1400" dirty="0"/>
          </a:p>
        </p:txBody>
      </p:sp>
      <p:sp>
        <p:nvSpPr>
          <p:cNvPr id="34" name="Text 32"/>
          <p:cNvSpPr txBox="1"/>
          <p:nvPr/>
        </p:nvSpPr>
        <p:spPr>
          <a:xfrm>
            <a:off x="8321040" y="4965192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নিজের স্তর ও ব্যাজ দেখতে পায় — কোনো র‍্যাংক বা প্রথম-দ্বিতীয় নেই।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1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মূল্যায়ন · প্রথম ভাগ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প্রতিদিনের মূল্যায়ন — চারটি ঘর, ০ থেকে ৩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নম্বর নয়, পর্যবেক্ষণ। শিক্ষক বেঞ্চের পাশে দাঁড়িয়ে যা দেখেন, তা-ই এক ছোঁয়ায় বসে যায়।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2286000"/>
            <a:ext cx="566928" cy="530352"/>
          </a:xfrm>
          <a:prstGeom prst="roundRect">
            <a:avLst>
              <a:gd name="adj" fmla="val 12069"/>
            </a:avLst>
          </a:prstGeom>
          <a:solidFill>
            <a:srgbClr val="94A3C4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640080" y="2286000"/>
            <a:ext cx="5669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371600" y="2404872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করেনি / দেখা যায়নি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40080" y="2944368"/>
            <a:ext cx="566928" cy="530352"/>
          </a:xfrm>
          <a:prstGeom prst="roundRect">
            <a:avLst>
              <a:gd name="adj" fmla="val 12069"/>
            </a:avLst>
          </a:prstGeom>
          <a:solidFill>
            <a:srgbClr val="8FB6E8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640080" y="2944368"/>
            <a:ext cx="5669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১</a:t>
            </a:r>
            <a:endParaRPr lang="en-US" sz="1800" dirty="0"/>
          </a:p>
        </p:txBody>
      </p:sp>
      <p:sp>
        <p:nvSpPr>
          <p:cNvPr id="10" name="Text 8"/>
          <p:cNvSpPr txBox="1"/>
          <p:nvPr/>
        </p:nvSpPr>
        <p:spPr>
          <a:xfrm>
            <a:off x="1371600" y="306324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চেষ্টা করেছে, সাহায্য লেগেছে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40080" y="3602736"/>
            <a:ext cx="566928" cy="530352"/>
          </a:xfrm>
          <a:prstGeom prst="roundRect">
            <a:avLst>
              <a:gd name="adj" fmla="val 12069"/>
            </a:avLst>
          </a:prstGeom>
          <a:solidFill>
            <a:srgbClr val="5FC0D8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640080" y="3602736"/>
            <a:ext cx="5669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২</a:t>
            </a:r>
            <a:endParaRPr lang="en-US" sz="1800" dirty="0"/>
          </a:p>
        </p:txBody>
      </p:sp>
      <p:sp>
        <p:nvSpPr>
          <p:cNvPr id="13" name="Text 11"/>
          <p:cNvSpPr txBox="1"/>
          <p:nvPr/>
        </p:nvSpPr>
        <p:spPr>
          <a:xfrm>
            <a:off x="1371600" y="3721608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 পেরেছে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640080" y="4261104"/>
            <a:ext cx="566928" cy="530352"/>
          </a:xfrm>
          <a:prstGeom prst="roundRect">
            <a:avLst>
              <a:gd name="adj" fmla="val 12069"/>
            </a:avLst>
          </a:prstGeom>
          <a:solidFill>
            <a:srgbClr val="4FC3A1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640080" y="4261104"/>
            <a:ext cx="5669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৩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1371600" y="4379976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 পেরেছে ও অন্যকে বুঝিয়েছে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640080" y="4983480"/>
            <a:ext cx="52120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800"/>
              </a:lnSpc>
              <a:buNone/>
            </a:pPr>
            <a:r>
              <a:rPr lang="en-US" sz="12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চারটি দিক দেখা হয়: কাজটি করল কি না · পদ্ধতি ঠিক ছিল কি না · নিরাপত্তা মানল কি না · দলে কেমন করল।</a:t>
            </a:r>
            <a:endParaRPr lang="en-US" sz="1200" dirty="0"/>
          </a:p>
        </p:txBody>
      </p:sp>
      <p:pic>
        <p:nvPicPr>
          <p:cNvPr id="18" name="Image 0" descr="/private/tmp/claude-501/-Users-omar-Documents-SciPulse-Dev/044115f8-4a4b-48c6-86b1-54c07b311ef4/scratchpad/shots/c-score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6480" y="2194560"/>
            <a:ext cx="5394960" cy="3374136"/>
          </a:xfrm>
          <a:prstGeom prst="rect">
            <a:avLst/>
          </a:prstGeom>
          <a:effectLst>
            <a:outerShdw sx="100000" sy="100000" kx="0" ky="0" algn="bl" rotWithShape="0" blurRad="228600" dist="38100" dir="5400000">
              <a:srgbClr val="000000">
                <a:alpha val="35000"/>
              </a:srgbClr>
            </a:outerShdw>
          </a:effectLst>
        </p:spPr>
      </p:pic>
      <p:sp>
        <p:nvSpPr>
          <p:cNvPr id="19" name="Text 16"/>
          <p:cNvSpPr txBox="1"/>
          <p:nvPr/>
        </p:nvSpPr>
        <p:spPr>
          <a:xfrm>
            <a:off x="6126480" y="5650992"/>
            <a:ext cx="53949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8FA3C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স্কোরের পাতা — প্রতিটি শিশুর পাশে তার চারটি ঘর, যতটা দেখা হয়েছে ততটাই।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মূল্যায়ন · দ্বিতীয় ভাগ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 এই পর্যবেক্ষণই নম্বরে বদলায়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শিক্ষককে হিসাব করতে হয় না। বোর্ড যে ঘরগুলো চায়, সফটওয়্যার সেই ঘরেই সংখ্যা বসিয়ে দেয়।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2286000"/>
            <a:ext cx="3429000" cy="19202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914400" y="2487168"/>
            <a:ext cx="2880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শ্রেণি ৩–৫</a:t>
            </a:r>
            <a:endParaRPr lang="en-US" sz="1250" dirty="0"/>
          </a:p>
        </p:txBody>
      </p:sp>
      <p:sp>
        <p:nvSpPr>
          <p:cNvPr id="7" name="Text 5"/>
          <p:cNvSpPr txBox="1"/>
          <p:nvPr/>
        </p:nvSpPr>
        <p:spPr>
          <a:xfrm>
            <a:off x="914400" y="2798064"/>
            <a:ext cx="2880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4FC3A1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৩০ নম্বরই এখান থেকে</a:t>
            </a:r>
            <a:endParaRPr lang="en-US" sz="1900" dirty="0"/>
          </a:p>
        </p:txBody>
      </p:sp>
      <p:sp>
        <p:nvSpPr>
          <p:cNvPr id="8" name="Text 6"/>
          <p:cNvSpPr txBox="1"/>
          <p:nvPr/>
        </p:nvSpPr>
        <p:spPr>
          <a:xfrm>
            <a:off x="914400" y="3255264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ধারাবাহিক মূল্যায়নের পুরোটাই — পাঠ্যপুস্তকের কাজ, শ্রেণিকাজ, বোধগম্যতা ও ক্লাস টেস্ট।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343400" y="2286000"/>
            <a:ext cx="3429000" cy="19202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4617720" y="2487168"/>
            <a:ext cx="2880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শ্রেণি ৬–৮</a:t>
            </a:r>
            <a:endParaRPr lang="en-US" sz="1250" dirty="0"/>
          </a:p>
        </p:txBody>
      </p:sp>
      <p:sp>
        <p:nvSpPr>
          <p:cNvPr id="11" name="Text 9"/>
          <p:cNvSpPr txBox="1"/>
          <p:nvPr/>
        </p:nvSpPr>
        <p:spPr>
          <a:xfrm>
            <a:off x="4617720" y="2798064"/>
            <a:ext cx="2880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3E8BD8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১০ নম্বর এখান থেকে</a:t>
            </a:r>
            <a:endParaRPr lang="en-US" sz="1900" dirty="0"/>
          </a:p>
        </p:txBody>
      </p:sp>
      <p:sp>
        <p:nvSpPr>
          <p:cNvPr id="12" name="Text 10"/>
          <p:cNvSpPr txBox="1"/>
          <p:nvPr/>
        </p:nvSpPr>
        <p:spPr>
          <a:xfrm>
            <a:off x="4617720" y="3255264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অনুসন্ধানমূলক ও ব্যবহারিক কাজের ১০। বাকি ৪০ লিখিত শ্রেণিকাজ ও ক্লাস টেস্ট — SciPulse সেগুলো ছোঁয় না।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8046720" y="2286000"/>
            <a:ext cx="3429000" cy="19202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8321040" y="2487168"/>
            <a:ext cx="2880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শ্রেণি ৯–১০</a:t>
            </a:r>
            <a:endParaRPr lang="en-US" sz="1250" dirty="0"/>
          </a:p>
        </p:txBody>
      </p:sp>
      <p:sp>
        <p:nvSpPr>
          <p:cNvPr id="15" name="Text 13"/>
          <p:cNvSpPr txBox="1"/>
          <p:nvPr/>
        </p:nvSpPr>
        <p:spPr>
          <a:xfrm>
            <a:off x="8321040" y="2798064"/>
            <a:ext cx="2880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8A6BD1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কোনো নম্বর নয়</a:t>
            </a:r>
            <a:endParaRPr lang="en-US" sz="1900" dirty="0"/>
          </a:p>
        </p:txBody>
      </p:sp>
      <p:sp>
        <p:nvSpPr>
          <p:cNvPr id="16" name="Text 14"/>
          <p:cNvSpPr txBox="1"/>
          <p:nvPr/>
        </p:nvSpPr>
        <p:spPr>
          <a:xfrm>
            <a:off x="8321040" y="3255264"/>
            <a:ext cx="2880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ব্যবহারিক পরীক্ষা বোর্ড নিজেই নেয়। SciPulse এখানে দেয় প্রস্তুতির তালিকা — কে কতটা তৈরি।</a:t>
            </a:r>
            <a:endParaRPr lang="en-US" sz="1050" dirty="0"/>
          </a:p>
        </p:txBody>
      </p:sp>
      <p:pic>
        <p:nvPicPr>
          <p:cNvPr id="17" name="Image 0" descr="/private/tmp/claude-501/-Users-omar-Documents-SciPulse-Dev/044115f8-4a4b-48c6-86b1-54c07b311ef4/scratchpad/shots/c-report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4407408"/>
            <a:ext cx="4754880" cy="1938528"/>
          </a:xfrm>
          <a:prstGeom prst="rect">
            <a:avLst/>
          </a:prstGeom>
          <a:effectLst>
            <a:outerShdw sx="100000" sy="100000" kx="0" ky="0" algn="bl" rotWithShape="0" blurRad="228600" dist="38100" dir="5400000">
              <a:srgbClr val="000000">
                <a:alpha val="35000"/>
              </a:srgbClr>
            </a:outerShdw>
          </a:effectLst>
        </p:spPr>
      </p:pic>
      <p:sp>
        <p:nvSpPr>
          <p:cNvPr id="18" name="Text 15"/>
          <p:cNvSpPr txBox="1"/>
          <p:nvPr/>
        </p:nvSpPr>
        <p:spPr>
          <a:xfrm>
            <a:off x="640080" y="6391656"/>
            <a:ext cx="47548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প্রান্তিকের শিট — শাখাপ্রতি এক পাতা, রেজিস্টারে তুলে নেওয়ার মতো করে।</a:t>
            </a:r>
            <a:endParaRPr lang="en-US" sz="1050" dirty="0"/>
          </a:p>
        </p:txBody>
      </p:sp>
      <p:sp>
        <p:nvSpPr>
          <p:cNvPr id="19" name="Shape 16"/>
          <p:cNvSpPr/>
          <p:nvPr/>
        </p:nvSpPr>
        <p:spPr>
          <a:xfrm>
            <a:off x="5760720" y="4407408"/>
            <a:ext cx="5760720" cy="1938528"/>
          </a:xfrm>
          <a:prstGeom prst="roundRect">
            <a:avLst>
              <a:gd name="adj" fmla="val 3774"/>
            </a:avLst>
          </a:prstGeom>
          <a:solidFill>
            <a:srgbClr val="16233F"/>
          </a:solidFill>
          <a:ln/>
        </p:spPr>
      </p:sp>
      <p:sp>
        <p:nvSpPr>
          <p:cNvPr id="20" name="Text 17"/>
          <p:cNvSpPr txBox="1"/>
          <p:nvPr/>
        </p:nvSpPr>
        <p:spPr>
          <a:xfrm>
            <a:off x="6035040" y="4617720"/>
            <a:ext cx="5212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যে শিশুকে যথেষ্ট দেখা হয়নি</a:t>
            </a:r>
            <a:endParaRPr lang="en-US" sz="1400" dirty="0"/>
          </a:p>
        </p:txBody>
      </p:sp>
      <p:sp>
        <p:nvSpPr>
          <p:cNvPr id="21" name="Text 18"/>
          <p:cNvSpPr txBox="1"/>
          <p:nvPr/>
        </p:nvSpPr>
        <p:spPr>
          <a:xfrm>
            <a:off x="6035040" y="4983480"/>
            <a:ext cx="52120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800"/>
              </a:lnSpc>
              <a:buNone/>
            </a:pPr>
            <a:r>
              <a:rPr lang="en-US" sz="12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তার ঘরে শূন্য বসে না — লেখা থাকে “এখনো যথেষ্ট দেখা হয়নি”। শিক্ষকের না-দেখা শিশুর ফল হয়ে যাবে না, আর প্রধান শিক্ষক ঠিক জায়গাটাই দেখতে পান।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1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অভিভাবক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বাবা-মা প্রথমবার সত্যিই কিছু দেখতে পান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“বিজ্ঞান কেমন করছে?” — এর উত্তর আর “ভালো” নয়। নিজের সন্তানের কাজ, নিজের ফোনে।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85800" y="2377440"/>
            <a:ext cx="310896" cy="310896"/>
          </a:xfrm>
          <a:prstGeom prst="ellipse">
            <a:avLst/>
          </a:prstGeom>
          <a:solidFill>
            <a:srgbClr val="24345A"/>
          </a:solidFill>
          <a:ln/>
        </p:spPr>
      </p:sp>
      <p:sp>
        <p:nvSpPr>
          <p:cNvPr id="6" name="Shape 4"/>
          <p:cNvSpPr/>
          <p:nvPr/>
        </p:nvSpPr>
        <p:spPr>
          <a:xfrm>
            <a:off x="781812" y="2473452"/>
            <a:ext cx="118872" cy="118872"/>
          </a:xfrm>
          <a:prstGeom prst="ellipse">
            <a:avLst/>
          </a:prstGeom>
          <a:solidFill>
            <a:srgbClr val="4FC3A1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1170432" y="2331720"/>
            <a:ext cx="4754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কী কী কাজ হয়েছে</a:t>
            </a:r>
            <a:endParaRPr lang="en-US" sz="1500" dirty="0"/>
          </a:p>
        </p:txBody>
      </p:sp>
      <p:sp>
        <p:nvSpPr>
          <p:cNvPr id="8" name="Text 6"/>
          <p:cNvSpPr txBox="1"/>
          <p:nvPr/>
        </p:nvSpPr>
        <p:spPr>
          <a:xfrm>
            <a:off x="1170432" y="2642616"/>
            <a:ext cx="4754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এই প্রান্তিকে সন্তান কোন কোন ব্যবহারিক কাজ করেছে, কবে।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685800" y="3310128"/>
            <a:ext cx="310896" cy="310896"/>
          </a:xfrm>
          <a:prstGeom prst="ellipse">
            <a:avLst/>
          </a:prstGeom>
          <a:solidFill>
            <a:srgbClr val="24345A"/>
          </a:solidFill>
          <a:ln/>
        </p:spPr>
      </p:sp>
      <p:sp>
        <p:nvSpPr>
          <p:cNvPr id="10" name="Shape 8"/>
          <p:cNvSpPr/>
          <p:nvPr/>
        </p:nvSpPr>
        <p:spPr>
          <a:xfrm>
            <a:off x="781812" y="3406140"/>
            <a:ext cx="118872" cy="118872"/>
          </a:xfrm>
          <a:prstGeom prst="ellipse">
            <a:avLst/>
          </a:prstGeom>
          <a:solidFill>
            <a:srgbClr val="4FC3A1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1170432" y="3264408"/>
            <a:ext cx="4754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ক্লাসের ছবি</a:t>
            </a:r>
            <a:endParaRPr lang="en-US" sz="1500" dirty="0"/>
          </a:p>
        </p:txBody>
      </p:sp>
      <p:sp>
        <p:nvSpPr>
          <p:cNvPr id="12" name="Text 10"/>
          <p:cNvSpPr txBox="1"/>
          <p:nvPr/>
        </p:nvSpPr>
        <p:spPr>
          <a:xfrm>
            <a:off x="1170432" y="3575304"/>
            <a:ext cx="4754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যে সেশনে সন্তান ছিল, তার ছবি — কাজটি সত্যিই হয়েছে তার প্রমাণ।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85800" y="4242816"/>
            <a:ext cx="310896" cy="310896"/>
          </a:xfrm>
          <a:prstGeom prst="ellipse">
            <a:avLst/>
          </a:prstGeom>
          <a:solidFill>
            <a:srgbClr val="24345A"/>
          </a:solidFill>
          <a:ln/>
        </p:spPr>
      </p:sp>
      <p:sp>
        <p:nvSpPr>
          <p:cNvPr id="14" name="Shape 12"/>
          <p:cNvSpPr/>
          <p:nvPr/>
        </p:nvSpPr>
        <p:spPr>
          <a:xfrm>
            <a:off x="781812" y="4338828"/>
            <a:ext cx="118872" cy="118872"/>
          </a:xfrm>
          <a:prstGeom prst="ellipse">
            <a:avLst/>
          </a:prstGeom>
          <a:solidFill>
            <a:srgbClr val="4FC3A1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1170432" y="4197096"/>
            <a:ext cx="4754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স্তর ও ব্যাজ</a:t>
            </a:r>
            <a:endParaRPr lang="en-US" sz="1500" dirty="0"/>
          </a:p>
        </p:txBody>
      </p:sp>
      <p:sp>
        <p:nvSpPr>
          <p:cNvPr id="16" name="Text 14"/>
          <p:cNvSpPr txBox="1"/>
          <p:nvPr/>
        </p:nvSpPr>
        <p:spPr>
          <a:xfrm>
            <a:off x="1170432" y="4507992"/>
            <a:ext cx="4754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কোন দিকটায় ভালো, কোনটায় সাহায্য লাগবে। র‍্যাংক নেই, তুলনা নেই।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685800" y="5175504"/>
            <a:ext cx="310896" cy="310896"/>
          </a:xfrm>
          <a:prstGeom prst="ellipse">
            <a:avLst/>
          </a:prstGeom>
          <a:solidFill>
            <a:srgbClr val="24345A"/>
          </a:solidFill>
          <a:ln/>
        </p:spPr>
      </p:sp>
      <p:sp>
        <p:nvSpPr>
          <p:cNvPr id="18" name="Shape 16"/>
          <p:cNvSpPr/>
          <p:nvPr/>
        </p:nvSpPr>
        <p:spPr>
          <a:xfrm>
            <a:off x="781812" y="5271516"/>
            <a:ext cx="118872" cy="118872"/>
          </a:xfrm>
          <a:prstGeom prst="ellipse">
            <a:avLst/>
          </a:prstGeom>
          <a:solidFill>
            <a:srgbClr val="4FC3A1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1170432" y="5129784"/>
            <a:ext cx="4754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প্রান্তিকের প্রতিবেদন</a:t>
            </a:r>
            <a:endParaRPr lang="en-US" sz="1500" dirty="0"/>
          </a:p>
        </p:txBody>
      </p:sp>
      <p:sp>
        <p:nvSpPr>
          <p:cNvPr id="20" name="Text 18"/>
          <p:cNvSpPr txBox="1"/>
          <p:nvPr/>
        </p:nvSpPr>
        <p:spPr>
          <a:xfrm>
            <a:off x="1170432" y="5440680"/>
            <a:ext cx="4754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শিক্ষকের নিজের এক লাইন মন্তব্যসহ — সংখ্যা ছাড়াও কথা।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6492240" y="2194560"/>
            <a:ext cx="5029200" cy="2148840"/>
          </a:xfrm>
          <a:prstGeom prst="roundRect">
            <a:avLst>
              <a:gd name="adj" fmla="val 4255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6766560" y="2395728"/>
            <a:ext cx="44805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গোপনীয়তা — যা আমরা করি না</a:t>
            </a:r>
            <a:endParaRPr lang="en-US" sz="1400" dirty="0"/>
          </a:p>
        </p:txBody>
      </p:sp>
      <p:sp>
        <p:nvSpPr>
          <p:cNvPr id="23" name="Text 21"/>
          <p:cNvSpPr txBox="1"/>
          <p:nvPr/>
        </p:nvSpPr>
        <p:spPr>
          <a:xfrm>
            <a:off x="6766560" y="2761488"/>
            <a:ext cx="44805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ts val="1600"/>
              </a:lnSpc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ছবি থেকে অবস্থানের তথ্য মুছে ফেলা হয়</a:t>
            </a:r>
            <a:endParaRPr lang="en-US" sz="1150" dirty="0"/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অভিভাবক কেবল নিজের সন্তানকেই দেখেন</a:t>
            </a:r>
            <a:endParaRPr lang="en-US" sz="1150" dirty="0"/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সহপাঠীর মূল্যায়ন নামহীন — কে কী দিল, কেউ জানে না</a:t>
            </a:r>
            <a:endParaRPr lang="en-US" sz="1150" dirty="0"/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কোনো র‍্যাংক বা মেধাতালিকা তৈরি হয় না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6492240" y="4526280"/>
            <a:ext cx="5029200" cy="1417320"/>
          </a:xfrm>
          <a:prstGeom prst="roundRect">
            <a:avLst>
              <a:gd name="adj" fmla="val 6452"/>
            </a:avLst>
          </a:prstGeom>
          <a:solidFill>
            <a:srgbClr val="1A2540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6766560" y="4709160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অভিভাবক যুক্ত হলে কী বদলায়</a:t>
            </a:r>
            <a:endParaRPr lang="en-US" sz="1350" dirty="0"/>
          </a:p>
        </p:txBody>
      </p:sp>
      <p:sp>
        <p:nvSpPr>
          <p:cNvPr id="26" name="Text 24"/>
          <p:cNvSpPr txBox="1"/>
          <p:nvPr/>
        </p:nvSpPr>
        <p:spPr>
          <a:xfrm>
            <a:off x="6766560" y="5029200"/>
            <a:ext cx="44805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যে স্কুল কাজ দেখাতে পারে, সেই স্কুলেই অভিভাবক সন্তানকে রাখতে চান। এটি ভর্তির মৌসুমে স্কুলের সবচেয়ে বড় কথা।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প্রধান শিক্ষক ও সমন্বয়ক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এক পাতায় পুরো স্কুল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কোন শাখা পিছিয়ে আছে, কোন শিক্ষকের সাহায্য দরকার, আর প্রমাণ আছে কি না — তিনটি প্রশ্নের উত্তর এক নজরে।</a:t>
            </a:r>
            <a:endParaRPr lang="en-US" sz="1400" dirty="0"/>
          </a:p>
        </p:txBody>
      </p:sp>
      <p:pic>
        <p:nvPicPr>
          <p:cNvPr id="5" name="Image 0" descr="/private/tmp/claude-501/-Users-omar-Documents-SciPulse-Dev/044115f8-4a4b-48c6-86b1-54c07b311ef4/scratchpad/shots/c-teacher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2194560"/>
            <a:ext cx="6309360" cy="3941064"/>
          </a:xfrm>
          <a:prstGeom prst="rect">
            <a:avLst/>
          </a:prstGeom>
          <a:effectLst>
            <a:outerShdw sx="100000" sy="100000" kx="0" ky="0" algn="bl" rotWithShape="0" blurRad="228600" dist="38100" dir="5400000">
              <a:srgbClr val="000000">
                <a:alpha val="35000"/>
              </a:srgbClr>
            </a:outerShdw>
          </a:effectLst>
        </p:spPr>
      </p:pic>
      <p:sp>
        <p:nvSpPr>
          <p:cNvPr id="6" name="Text 3"/>
          <p:cNvSpPr txBox="1"/>
          <p:nvPr/>
        </p:nvSpPr>
        <p:spPr>
          <a:xfrm>
            <a:off x="640080" y="6181344"/>
            <a:ext cx="6309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শিক্ষকের মাসিক ছবি — “সাহায্য দরকার” মানে শাস্তি নয়, মানে কেউ একজন গিয়ে দাঁড়াবেন।</a:t>
            </a:r>
            <a:endParaRPr lang="en-US" sz="1050" dirty="0"/>
          </a:p>
        </p:txBody>
      </p:sp>
      <p:sp>
        <p:nvSpPr>
          <p:cNvPr id="7" name="Shape 4"/>
          <p:cNvSpPr/>
          <p:nvPr/>
        </p:nvSpPr>
        <p:spPr>
          <a:xfrm>
            <a:off x="7223760" y="2286000"/>
            <a:ext cx="42976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452360" y="2432304"/>
            <a:ext cx="3886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পিছিয়ে থাকা ধরা পড়ে সপ্তাহেই</a:t>
            </a:r>
            <a:endParaRPr lang="en-US" sz="1250" dirty="0"/>
          </a:p>
        </p:txBody>
      </p:sp>
      <p:sp>
        <p:nvSpPr>
          <p:cNvPr id="9" name="Text 6"/>
          <p:cNvSpPr txBox="1"/>
          <p:nvPr/>
        </p:nvSpPr>
        <p:spPr>
          <a:xfrm>
            <a:off x="7452360" y="2724912"/>
            <a:ext cx="3886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প্রান্তিকের শেষে নয় — যখন এখনো কিছু করার সময় আছে।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7223760" y="3310128"/>
            <a:ext cx="42976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52360" y="3456432"/>
            <a:ext cx="3886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সংখ্যা শাস্তির জন্য নয়</a:t>
            </a:r>
            <a:endParaRPr lang="en-US" sz="125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3749040"/>
            <a:ext cx="3886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স্কোর কোচিংয়ের জন্য, বেতন কাটার জন্য নয় — পাতাতেই তা লেখা আছে।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7223760" y="4334256"/>
            <a:ext cx="42976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7452360" y="4480560"/>
            <a:ext cx="3886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প্রমাণসহ প্রতিবেদন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7452360" y="4773168"/>
            <a:ext cx="3886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শিক্ষা অফিস বা পরিদর্শনে দেখানোর মতো হিসাব, ছবিসহ।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7223760" y="5358384"/>
            <a:ext cx="42976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7452360" y="5504688"/>
            <a:ext cx="3886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শিক্ষক নিজেও দেখেন</a:t>
            </a:r>
            <a:endParaRPr lang="en-US" sz="1250" dirty="0"/>
          </a:p>
        </p:txBody>
      </p:sp>
      <p:sp>
        <p:nvSpPr>
          <p:cNvPr id="18" name="Text 15"/>
          <p:cNvSpPr txBox="1"/>
          <p:nvPr/>
        </p:nvSpPr>
        <p:spPr>
          <a:xfrm>
            <a:off x="7452360" y="5797296"/>
            <a:ext cx="3886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নিজের স্কোর নিজে দেখতে পান, আর ১৫ দিনের জবাবের সুযোগ থাকে।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1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কেন আমরা এটি ব্যবহার করব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ছয়টি কারণ — শিক্ষকের নিজের স্বার্থেই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2011680"/>
            <a:ext cx="3429000" cy="1572768"/>
          </a:xfrm>
          <a:prstGeom prst="roundRect">
            <a:avLst>
              <a:gd name="adj" fmla="val 4651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14400" y="221284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০১</a:t>
            </a:r>
            <a:endParaRPr lang="en-US" sz="1200" dirty="0"/>
          </a:p>
        </p:txBody>
      </p:sp>
      <p:sp>
        <p:nvSpPr>
          <p:cNvPr id="6" name="Text 4"/>
          <p:cNvSpPr txBox="1"/>
          <p:nvPr/>
        </p:nvSpPr>
        <p:spPr>
          <a:xfrm>
            <a:off x="914400" y="2523744"/>
            <a:ext cx="2880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খাতার কাজ কমে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914400" y="2852928"/>
            <a:ext cx="2880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প্রান্তিকের নম্বর হাতে হিসাব করতে হয় না — শিট নিজেই তৈরি হয়।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4343400" y="2011680"/>
            <a:ext cx="3429000" cy="1572768"/>
          </a:xfrm>
          <a:prstGeom prst="roundRect">
            <a:avLst>
              <a:gd name="adj" fmla="val 4651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4617720" y="221284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০২</a:t>
            </a:r>
            <a:endParaRPr lang="en-US" sz="1200" dirty="0"/>
          </a:p>
        </p:txBody>
      </p:sp>
      <p:sp>
        <p:nvSpPr>
          <p:cNvPr id="10" name="Text 8"/>
          <p:cNvSpPr txBox="1"/>
          <p:nvPr/>
        </p:nvSpPr>
        <p:spPr>
          <a:xfrm>
            <a:off x="4617720" y="2523744"/>
            <a:ext cx="2880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নিজের কাজের প্রমাণ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4617720" y="2852928"/>
            <a:ext cx="2880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আপনি যা করেছেন তা লেখা থাকে। “কিছু হয় না” কথাটি আর কেউ বলতে পারে না।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8046720" y="2011680"/>
            <a:ext cx="3429000" cy="1572768"/>
          </a:xfrm>
          <a:prstGeom prst="roundRect">
            <a:avLst>
              <a:gd name="adj" fmla="val 4651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8321040" y="221284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০৩</a:t>
            </a:r>
            <a:endParaRPr lang="en-US" sz="1200" dirty="0"/>
          </a:p>
        </p:txBody>
      </p:sp>
      <p:sp>
        <p:nvSpPr>
          <p:cNvPr id="14" name="Text 12"/>
          <p:cNvSpPr txBox="1"/>
          <p:nvPr/>
        </p:nvSpPr>
        <p:spPr>
          <a:xfrm>
            <a:off x="8321040" y="2523744"/>
            <a:ext cx="2880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পরিকল্পনা নিজেই মনে করায়</a:t>
            </a:r>
            <a:endParaRPr lang="en-US" sz="1400" dirty="0"/>
          </a:p>
        </p:txBody>
      </p:sp>
      <p:sp>
        <p:nvSpPr>
          <p:cNvPr id="15" name="Text 13"/>
          <p:cNvSpPr txBox="1"/>
          <p:nvPr/>
        </p:nvSpPr>
        <p:spPr>
          <a:xfrm>
            <a:off x="8321040" y="2852928"/>
            <a:ext cx="2880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এই সপ্তাহে কোন কাজটি — খুঁজতে হয় না, সামনে আসে।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40080" y="3794760"/>
            <a:ext cx="3429000" cy="1572768"/>
          </a:xfrm>
          <a:prstGeom prst="roundRect">
            <a:avLst>
              <a:gd name="adj" fmla="val 4651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914400" y="399592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০৪</a:t>
            </a:r>
            <a:endParaRPr lang="en-US" sz="1200" dirty="0"/>
          </a:p>
        </p:txBody>
      </p:sp>
      <p:sp>
        <p:nvSpPr>
          <p:cNvPr id="18" name="Text 16"/>
          <p:cNvSpPr txBox="1"/>
          <p:nvPr/>
        </p:nvSpPr>
        <p:spPr>
          <a:xfrm>
            <a:off x="914400" y="4306824"/>
            <a:ext cx="2880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শিশুকে ঠিকভাবে চেনা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914400" y="4636008"/>
            <a:ext cx="2880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যে চুপচাপ ভালো করে, চারটি ঘরে সে ধরা পড়ে।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343400" y="3794760"/>
            <a:ext cx="3429000" cy="1572768"/>
          </a:xfrm>
          <a:prstGeom prst="roundRect">
            <a:avLst>
              <a:gd name="adj" fmla="val 4651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4617720" y="399592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০৫</a:t>
            </a:r>
            <a:endParaRPr lang="en-US" sz="1200" dirty="0"/>
          </a:p>
        </p:txBody>
      </p:sp>
      <p:sp>
        <p:nvSpPr>
          <p:cNvPr id="22" name="Text 20"/>
          <p:cNvSpPr txBox="1"/>
          <p:nvPr/>
        </p:nvSpPr>
        <p:spPr>
          <a:xfrm>
            <a:off x="4617720" y="4306824"/>
            <a:ext cx="2880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অভিভাবকের আস্থা</a:t>
            </a:r>
            <a:endParaRPr lang="en-US" sz="1400" dirty="0"/>
          </a:p>
        </p:txBody>
      </p:sp>
      <p:sp>
        <p:nvSpPr>
          <p:cNvPr id="23" name="Text 21"/>
          <p:cNvSpPr txBox="1"/>
          <p:nvPr/>
        </p:nvSpPr>
        <p:spPr>
          <a:xfrm>
            <a:off x="4617720" y="4636008"/>
            <a:ext cx="2880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প্রশ্নের উত্তরে দেখানোর মতো কিছু থাকে — কথা নয়, কাজ।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8046720" y="3794760"/>
            <a:ext cx="3429000" cy="1572768"/>
          </a:xfrm>
          <a:prstGeom prst="roundRect">
            <a:avLst>
              <a:gd name="adj" fmla="val 4651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8321040" y="399592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5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০৬</a:t>
            </a:r>
            <a:endParaRPr lang="en-US" sz="1200" dirty="0"/>
          </a:p>
        </p:txBody>
      </p:sp>
      <p:sp>
        <p:nvSpPr>
          <p:cNvPr id="26" name="Text 24"/>
          <p:cNvSpPr txBox="1"/>
          <p:nvPr/>
        </p:nvSpPr>
        <p:spPr>
          <a:xfrm>
            <a:off x="8321040" y="4306824"/>
            <a:ext cx="2880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স্কুলের নাম</a:t>
            </a:r>
            <a:endParaRPr lang="en-US" sz="1400" dirty="0"/>
          </a:p>
        </p:txBody>
      </p:sp>
      <p:sp>
        <p:nvSpPr>
          <p:cNvPr id="27" name="Text 25"/>
          <p:cNvSpPr txBox="1"/>
          <p:nvPr/>
        </p:nvSpPr>
        <p:spPr>
          <a:xfrm>
            <a:off x="8321040" y="4636008"/>
            <a:ext cx="2880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বিজ্ঞানে ভালো করা স্কুল বলে পরিচিতি — সেটি ভর্তিতে ফেরত আসে।</a:t>
            </a:r>
            <a:endParaRPr lang="en-US" sz="1100" dirty="0"/>
          </a:p>
        </p:txBody>
      </p:sp>
      <p:sp>
        <p:nvSpPr>
          <p:cNvPr id="28" name="Text 26"/>
          <p:cNvSpPr txBox="1"/>
          <p:nvPr/>
        </p:nvSpPr>
        <p:spPr>
          <a:xfrm>
            <a:off x="640080" y="562356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i="1" dirty="0">
                <a:solidFill>
                  <a:srgbClr val="4FC3A1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কোনো নতুন খাতা নয়, নতুন পরীক্ষা নয়, নতুন ক্লাস নয় — যে কাজটি এমনিতেই করার কথা, কেবল তার হিসাব।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4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আমাদের লক্ষ্য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৯ মাসে বিজ্ঞানে দেশের সেরা হওয়ার পথ</a:t>
            </a:r>
            <a:endParaRPr lang="en-US" sz="34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481328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40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লক্ষ্যটি বড়, কিন্তু ধাপগুলো ছোট। প্রতিটি ধাপ শেষ না হলে পরেরটি শুরু হয় না।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2377440"/>
            <a:ext cx="2048256" cy="2926080"/>
          </a:xfrm>
          <a:prstGeom prst="roundRect">
            <a:avLst>
              <a:gd name="adj" fmla="val 357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508760" y="2148840"/>
            <a:ext cx="310896" cy="310896"/>
          </a:xfrm>
          <a:prstGeom prst="ellipse">
            <a:avLst/>
          </a:prstGeom>
          <a:solidFill>
            <a:srgbClr val="2B5DA8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1508760" y="214884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১</a:t>
            </a:r>
            <a:endParaRPr lang="en-US" sz="1200" dirty="0"/>
          </a:p>
        </p:txBody>
      </p:sp>
      <p:sp>
        <p:nvSpPr>
          <p:cNvPr id="8" name="Text 6"/>
          <p:cNvSpPr txBox="1"/>
          <p:nvPr/>
        </p:nvSpPr>
        <p:spPr>
          <a:xfrm>
            <a:off x="841248" y="265176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মাস ১–২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841248" y="2926080"/>
            <a:ext cx="1645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ভিত্তি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841248" y="3346704"/>
            <a:ext cx="1664208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সব শিক্ষার্থীর তালিকা, শাখা ও বই বসানো। প্রতিটি শিক্ষক একটি করে সেশন চালিয়ে দেখেন।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2871216" y="2377440"/>
            <a:ext cx="2048256" cy="2926080"/>
          </a:xfrm>
          <a:prstGeom prst="roundRect">
            <a:avLst>
              <a:gd name="adj" fmla="val 357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739896" y="2148840"/>
            <a:ext cx="310896" cy="310896"/>
          </a:xfrm>
          <a:prstGeom prst="ellipse">
            <a:avLst/>
          </a:prstGeom>
          <a:solidFill>
            <a:srgbClr val="2B5DA8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3739896" y="214884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২</a:t>
            </a:r>
            <a:endParaRPr lang="en-US" sz="1200" dirty="0"/>
          </a:p>
        </p:txBody>
      </p:sp>
      <p:sp>
        <p:nvSpPr>
          <p:cNvPr id="14" name="Text 12"/>
          <p:cNvSpPr txBox="1"/>
          <p:nvPr/>
        </p:nvSpPr>
        <p:spPr>
          <a:xfrm>
            <a:off x="3072384" y="265176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মাস ৩–৪</a:t>
            </a:r>
            <a:endParaRPr lang="en-US" sz="1100" dirty="0"/>
          </a:p>
        </p:txBody>
      </p:sp>
      <p:sp>
        <p:nvSpPr>
          <p:cNvPr id="15" name="Text 13"/>
          <p:cNvSpPr txBox="1"/>
          <p:nvPr/>
        </p:nvSpPr>
        <p:spPr>
          <a:xfrm>
            <a:off x="3072384" y="2926080"/>
            <a:ext cx="1645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অভ্যাস</a:t>
            </a:r>
            <a:endParaRPr lang="en-US" sz="1600" dirty="0"/>
          </a:p>
        </p:txBody>
      </p:sp>
      <p:sp>
        <p:nvSpPr>
          <p:cNvPr id="16" name="Text 14"/>
          <p:cNvSpPr txBox="1"/>
          <p:nvPr/>
        </p:nvSpPr>
        <p:spPr>
          <a:xfrm>
            <a:off x="3072384" y="3346704"/>
            <a:ext cx="1664208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প্রতি সপ্তাহে অন্তত একটি ব্যবহারিক কাজ, ছবিসহ। লক্ষ্য: পরিকল্পনার ৮০% সত্যিই হওয়া।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102352" y="2377440"/>
            <a:ext cx="2048256" cy="2926080"/>
          </a:xfrm>
          <a:prstGeom prst="roundRect">
            <a:avLst>
              <a:gd name="adj" fmla="val 357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5971032" y="2148840"/>
            <a:ext cx="310896" cy="310896"/>
          </a:xfrm>
          <a:prstGeom prst="ellipse">
            <a:avLst/>
          </a:prstGeom>
          <a:solidFill>
            <a:srgbClr val="2B5DA8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5971032" y="214884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৩</a:t>
            </a:r>
            <a:endParaRPr lang="en-US" sz="1200" dirty="0"/>
          </a:p>
        </p:txBody>
      </p:sp>
      <p:sp>
        <p:nvSpPr>
          <p:cNvPr id="20" name="Text 18"/>
          <p:cNvSpPr txBox="1"/>
          <p:nvPr/>
        </p:nvSpPr>
        <p:spPr>
          <a:xfrm>
            <a:off x="5303520" y="265176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মাস ৫–৬</a:t>
            </a:r>
            <a:endParaRPr lang="en-US" sz="1100" dirty="0"/>
          </a:p>
        </p:txBody>
      </p:sp>
      <p:sp>
        <p:nvSpPr>
          <p:cNvPr id="21" name="Text 19"/>
          <p:cNvSpPr txBox="1"/>
          <p:nvPr/>
        </p:nvSpPr>
        <p:spPr>
          <a:xfrm>
            <a:off x="5303520" y="2926080"/>
            <a:ext cx="1645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গভীরতা</a:t>
            </a:r>
            <a:endParaRPr lang="en-US" sz="1600" dirty="0"/>
          </a:p>
        </p:txBody>
      </p:sp>
      <p:sp>
        <p:nvSpPr>
          <p:cNvPr id="22" name="Text 20"/>
          <p:cNvSpPr txBox="1"/>
          <p:nvPr/>
        </p:nvSpPr>
        <p:spPr>
          <a:xfrm>
            <a:off x="5303520" y="3346704"/>
            <a:ext cx="1664208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প্রজেক্ট ও সহপাঠী-মূল্যায়ন চালু। খাতার মাসিক স্পট-চেক।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7333488" y="2377440"/>
            <a:ext cx="2048256" cy="2926080"/>
          </a:xfrm>
          <a:prstGeom prst="roundRect">
            <a:avLst>
              <a:gd name="adj" fmla="val 3571"/>
            </a:avLst>
          </a:prstGeom>
          <a:solidFill>
            <a:srgbClr val="FFFFFF"/>
          </a:solidFill>
          <a:ln w="12700">
            <a:solidFill>
              <a:srgbClr val="DCE4F2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202168" y="2148840"/>
            <a:ext cx="310896" cy="310896"/>
          </a:xfrm>
          <a:prstGeom prst="ellipse">
            <a:avLst/>
          </a:prstGeom>
          <a:solidFill>
            <a:srgbClr val="2B5DA8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8202168" y="214884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৪</a:t>
            </a:r>
            <a:endParaRPr lang="en-US" sz="1200" dirty="0"/>
          </a:p>
        </p:txBody>
      </p:sp>
      <p:sp>
        <p:nvSpPr>
          <p:cNvPr id="26" name="Text 24"/>
          <p:cNvSpPr txBox="1"/>
          <p:nvPr/>
        </p:nvSpPr>
        <p:spPr>
          <a:xfrm>
            <a:off x="7534656" y="265176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মাস ৭–৮</a:t>
            </a:r>
            <a:endParaRPr lang="en-US" sz="1100" dirty="0"/>
          </a:p>
        </p:txBody>
      </p:sp>
      <p:sp>
        <p:nvSpPr>
          <p:cNvPr id="27" name="Text 25"/>
          <p:cNvSpPr txBox="1"/>
          <p:nvPr/>
        </p:nvSpPr>
        <p:spPr>
          <a:xfrm>
            <a:off x="7534656" y="2926080"/>
            <a:ext cx="1645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প্রমাণ</a:t>
            </a:r>
            <a:endParaRPr lang="en-US" sz="1600" dirty="0"/>
          </a:p>
        </p:txBody>
      </p:sp>
      <p:sp>
        <p:nvSpPr>
          <p:cNvPr id="28" name="Text 26"/>
          <p:cNvSpPr txBox="1"/>
          <p:nvPr/>
        </p:nvSpPr>
        <p:spPr>
          <a:xfrm>
            <a:off x="7534656" y="3346704"/>
            <a:ext cx="1664208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অভিভাবক প্যানেল চালু। প্রান্তিকের প্রতিবেদন অভিভাবকের হাতে।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9564624" y="2377440"/>
            <a:ext cx="2048256" cy="2926080"/>
          </a:xfrm>
          <a:prstGeom prst="roundRect">
            <a:avLst>
              <a:gd name="adj" fmla="val 3571"/>
            </a:avLst>
          </a:prstGeom>
          <a:solidFill>
            <a:srgbClr val="FFFFFF"/>
          </a:solidFill>
          <a:ln w="22225">
            <a:solidFill>
              <a:srgbClr val="F07A45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10433304" y="2148840"/>
            <a:ext cx="310896" cy="310896"/>
          </a:xfrm>
          <a:prstGeom prst="ellipse">
            <a:avLst/>
          </a:prstGeom>
          <a:solidFill>
            <a:srgbClr val="F07A45"/>
          </a:solidFill>
          <a:ln/>
        </p:spPr>
      </p:sp>
      <p:sp>
        <p:nvSpPr>
          <p:cNvPr id="31" name="Text 29"/>
          <p:cNvSpPr txBox="1"/>
          <p:nvPr/>
        </p:nvSpPr>
        <p:spPr>
          <a:xfrm>
            <a:off x="10433304" y="214884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৫</a:t>
            </a:r>
            <a:endParaRPr lang="en-US" sz="1200" dirty="0"/>
          </a:p>
        </p:txBody>
      </p:sp>
      <p:sp>
        <p:nvSpPr>
          <p:cNvPr id="32" name="Text 30"/>
          <p:cNvSpPr txBox="1"/>
          <p:nvPr/>
        </p:nvSpPr>
        <p:spPr>
          <a:xfrm>
            <a:off x="9765792" y="265176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মাস ৯</a:t>
            </a:r>
            <a:endParaRPr lang="en-US" sz="1100" dirty="0"/>
          </a:p>
        </p:txBody>
      </p:sp>
      <p:sp>
        <p:nvSpPr>
          <p:cNvPr id="33" name="Text 31"/>
          <p:cNvSpPr txBox="1"/>
          <p:nvPr/>
        </p:nvSpPr>
        <p:spPr>
          <a:xfrm>
            <a:off x="9765792" y="2926080"/>
            <a:ext cx="1645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স্বীকৃতি</a:t>
            </a:r>
            <a:endParaRPr lang="en-US" sz="1600" dirty="0"/>
          </a:p>
        </p:txBody>
      </p:sp>
      <p:sp>
        <p:nvSpPr>
          <p:cNvPr id="34" name="Text 32"/>
          <p:cNvSpPr txBox="1"/>
          <p:nvPr/>
        </p:nvSpPr>
        <p:spPr>
          <a:xfrm>
            <a:off x="9765792" y="3346704"/>
            <a:ext cx="1664208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050" dirty="0">
                <a:solidFill>
                  <a:srgbClr val="5B6B87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বিজ্ঞান মেলা ও প্রদর্শনী — এক বছরের কাজ ছবিসহ দেখানো। উপজেলা ও জেলায় নাম।</a:t>
            </a:r>
            <a:endParaRPr lang="en-US" sz="1050" dirty="0"/>
          </a:p>
        </p:txBody>
      </p:sp>
      <p:sp>
        <p:nvSpPr>
          <p:cNvPr id="35" name="Text 33"/>
          <p:cNvSpPr txBox="1"/>
          <p:nvPr/>
        </p:nvSpPr>
        <p:spPr>
          <a:xfrm>
            <a:off x="640080" y="562356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6233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যে সংখ্যাটি আমরা দেখব: পরিকল্পনার কতটা সত্যিই হলো। শুরুতে যেখানেই থাকি — নয় মাসে ৯০%।</a:t>
            </a:r>
            <a:endParaRPr lang="en-US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1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41148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20" kern="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কাল থেকে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প্রথম সপ্তাহে যা করতে হবে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783080"/>
            <a:ext cx="1417320" cy="868680"/>
          </a:xfrm>
          <a:prstGeom prst="roundRect">
            <a:avLst>
              <a:gd name="adj" fmla="val 7368"/>
            </a:avLst>
          </a:prstGeom>
          <a:solidFill>
            <a:srgbClr val="F07A45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640080" y="1783080"/>
            <a:ext cx="14173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B1222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আজ</a:t>
            </a:r>
            <a:endParaRPr lang="en-US" sz="1300" dirty="0"/>
          </a:p>
        </p:txBody>
      </p:sp>
      <p:sp>
        <p:nvSpPr>
          <p:cNvPr id="6" name="Text 4"/>
          <p:cNvSpPr txBox="1"/>
          <p:nvPr/>
        </p:nvSpPr>
        <p:spPr>
          <a:xfrm>
            <a:off x="2286000" y="187452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নিজের ফোনে ঢুকে দেখুন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2286000" y="219456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মোবাইল নম্বর ও পাসওয়ার্ড প্রধান শিক্ষক দেবেন। ঢুকে নিজের শাখাগুলো দেখে নিন।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834640"/>
            <a:ext cx="1417320" cy="868680"/>
          </a:xfrm>
          <a:prstGeom prst="roundRect">
            <a:avLst>
              <a:gd name="adj" fmla="val 7368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640080" y="2834640"/>
            <a:ext cx="14173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এই সপ্তাহে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2286000" y="292608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একটি সেশন চালিয়ে দেখুন</a:t>
            </a:r>
            <a:endParaRPr lang="en-US" sz="1600" dirty="0"/>
          </a:p>
        </p:txBody>
      </p:sp>
      <p:sp>
        <p:nvSpPr>
          <p:cNvPr id="11" name="Text 9"/>
          <p:cNvSpPr txBox="1"/>
          <p:nvPr/>
        </p:nvSpPr>
        <p:spPr>
          <a:xfrm>
            <a:off x="2286000" y="324612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যেকোনো একটি ব্যবহারিক কাজ — তিনটি ছবি তুলুন, স্কোর দিন। ভুল হলে কিছু যায়-আসে না।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886200"/>
            <a:ext cx="1417320" cy="868680"/>
          </a:xfrm>
          <a:prstGeom prst="roundRect">
            <a:avLst>
              <a:gd name="adj" fmla="val 7368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40080" y="3886200"/>
            <a:ext cx="14173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পরের সপ্তাহে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2286000" y="397764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প্রান্তিকের পরিকল্পনা জমা দিন</a:t>
            </a:r>
            <a:endParaRPr lang="en-US" sz="1600" dirty="0"/>
          </a:p>
        </p:txBody>
      </p:sp>
      <p:sp>
        <p:nvSpPr>
          <p:cNvPr id="15" name="Text 13"/>
          <p:cNvSpPr txBox="1"/>
          <p:nvPr/>
        </p:nvSpPr>
        <p:spPr>
          <a:xfrm>
            <a:off x="2286000" y="429768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কোন সপ্তাহে কোন কাজ — বইয়ের তালিকা থেকে বেছে নিন।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937760"/>
            <a:ext cx="1417320" cy="868680"/>
          </a:xfrm>
          <a:prstGeom prst="roundRect">
            <a:avLst>
              <a:gd name="adj" fmla="val 7368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640080" y="4937760"/>
            <a:ext cx="14173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এরপর</a:t>
            </a:r>
            <a:endParaRPr lang="en-US" sz="1300" dirty="0"/>
          </a:p>
        </p:txBody>
      </p:sp>
      <p:sp>
        <p:nvSpPr>
          <p:cNvPr id="18" name="Text 16"/>
          <p:cNvSpPr txBox="1"/>
          <p:nvPr/>
        </p:nvSpPr>
        <p:spPr>
          <a:xfrm>
            <a:off x="2286000" y="502920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সপ্তাহে অন্তত একটি</a:t>
            </a:r>
            <a:endParaRPr lang="en-US" sz="1600" dirty="0"/>
          </a:p>
        </p:txBody>
      </p:sp>
      <p:sp>
        <p:nvSpPr>
          <p:cNvPr id="19" name="Text 17"/>
          <p:cNvSpPr txBox="1"/>
          <p:nvPr/>
        </p:nvSpPr>
        <p:spPr>
          <a:xfrm>
            <a:off x="2286000" y="534924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5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একটিই যথেষ্ট, কিন্তু প্রতি সপ্তাহে। অভ্যাসটাই আসল, সংখ্যা নয়।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7680960" y="1783080"/>
            <a:ext cx="3840480" cy="2194560"/>
          </a:xfrm>
          <a:prstGeom prst="roundRect">
            <a:avLst>
              <a:gd name="adj" fmla="val 4167"/>
            </a:avLst>
          </a:prstGeom>
          <a:solidFill>
            <a:srgbClr val="18233F"/>
          </a:solidFill>
          <a:ln w="12700">
            <a:solidFill>
              <a:srgbClr val="2A3A59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7955280" y="2011680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নিজে চালিয়ে দেখুন</a:t>
            </a:r>
            <a:endParaRPr lang="en-US" sz="1500" dirty="0"/>
          </a:p>
        </p:txBody>
      </p:sp>
      <p:sp>
        <p:nvSpPr>
          <p:cNvPr id="22" name="Text 20"/>
          <p:cNvSpPr txBox="1"/>
          <p:nvPr/>
        </p:nvSpPr>
        <p:spPr>
          <a:xfrm>
            <a:off x="7955280" y="2377440"/>
            <a:ext cx="32918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একটি নমুনা স্কুল তৈরি আছে — শিক্ষার্থী, সেশন, স্কোর সবই বসানো। যা খুশি চাপুন, রাতে নিজে থেকেই আগের অবস্থায় ফিরে যায়।</a:t>
            </a:r>
            <a:endParaRPr lang="en-US" sz="1100" dirty="0"/>
          </a:p>
        </p:txBody>
      </p:sp>
      <p:sp>
        <p:nvSpPr>
          <p:cNvPr id="23" name="Text 21"/>
          <p:cNvSpPr txBox="1"/>
          <p:nvPr/>
        </p:nvSpPr>
        <p:spPr>
          <a:xfrm>
            <a:off x="7955280" y="3456432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F07A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scipulse.sarotia.com/demo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7680960" y="4206240"/>
            <a:ext cx="3840480" cy="1737360"/>
          </a:xfrm>
          <a:prstGeom prst="roundRect">
            <a:avLst>
              <a:gd name="adj" fmla="val 5263"/>
            </a:avLst>
          </a:prstGeom>
          <a:solidFill>
            <a:srgbClr val="1A2540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7955280" y="4407408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যে প্রশ্নটি সবাই করেন</a:t>
            </a:r>
            <a:endParaRPr lang="en-US" sz="1300" dirty="0"/>
          </a:p>
        </p:txBody>
      </p:sp>
      <p:sp>
        <p:nvSpPr>
          <p:cNvPr id="26" name="Text 24"/>
          <p:cNvSpPr txBox="1"/>
          <p:nvPr/>
        </p:nvSpPr>
        <p:spPr>
          <a:xfrm>
            <a:off x="7955280" y="4736592"/>
            <a:ext cx="32918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1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“ইন্টারনেট না থাকলে?” — ছবি ছোট করে পাঠানো হয়, তাই ধীর সংযোগেও ওঠে। আর স্কোর দেওয়া যায় ক্লাসের পরেও, সেই দিনেই।</a:t>
            </a:r>
            <a:endParaRPr lang="en-US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B1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2011680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বিজ্ঞান মুখস্থ করার জিনিস নয়।</a:t>
            </a:r>
            <a:endParaRPr lang="en-US" sz="360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2788920"/>
            <a:ext cx="10515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dirty="0">
                <a:solidFill>
                  <a:srgbClr val="F07A45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হাতে করলে তবেই শেখা হয় — আর করা হয়েছে কি না, সেটিও দেখা দরকার।</a:t>
            </a:r>
            <a:endParaRPr lang="en-US" sz="2200" dirty="0"/>
          </a:p>
        </p:txBody>
      </p:sp>
      <p:sp>
        <p:nvSpPr>
          <p:cNvPr id="4" name="Text 2"/>
          <p:cNvSpPr txBox="1"/>
          <p:nvPr/>
        </p:nvSpPr>
        <p:spPr>
          <a:xfrm>
            <a:off x="822960" y="361188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C6D4E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আমাদের লক্ষ্য — আগামী ৯ মাসে বিজ্ঞানে দেশের সেরা।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822960" y="4434840"/>
            <a:ext cx="2011680" cy="0"/>
          </a:xfrm>
          <a:prstGeom prst="line">
            <a:avLst/>
          </a:prstGeom>
          <a:noFill/>
          <a:ln w="25400">
            <a:solidFill>
              <a:srgbClr val="F07A45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822960" y="466344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 Bengali" pitchFamily="34" charset="0"/>
                <a:ea typeface="Noto Sans Bengali" pitchFamily="34" charset="-122"/>
                <a:cs typeface="Noto Sans Bengali" pitchFamily="34" charset="-120"/>
              </a:rPr>
              <a:t>SciPulse · সারোতিয়ার পণ্য</a:t>
            </a:r>
            <a:endParaRPr lang="en-US" sz="1300" dirty="0"/>
          </a:p>
        </p:txBody>
      </p:sp>
      <p:sp>
        <p:nvSpPr>
          <p:cNvPr id="7" name="Text 5"/>
          <p:cNvSpPr txBox="1"/>
          <p:nvPr/>
        </p:nvSpPr>
        <p:spPr>
          <a:xfrm>
            <a:off x="822960" y="49834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8FA3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scipulse.sarotia.com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SciPulse — বিজ্ঞান হাতে-কলমে</dc:title>
  <dc:subject>PptxGenJS Presentation</dc:subject>
  <dc:creator>Sarotia</dc:creator>
  <cp:lastModifiedBy>Sarotia</cp:lastModifiedBy>
  <cp:revision>1</cp:revision>
  <dcterms:created xsi:type="dcterms:W3CDTF">2026-09-26T19:12:17Z</dcterms:created>
  <dcterms:modified xsi:type="dcterms:W3CDTF">2026-09-26T19:12:17Z</dcterms:modified>
</cp:coreProperties>
</file>